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9"/>
  </p:notesMasterIdLst>
  <p:sldIdLst>
    <p:sldId id="277" r:id="rId5"/>
    <p:sldId id="293" r:id="rId6"/>
    <p:sldId id="295" r:id="rId7"/>
    <p:sldId id="278" r:id="rId8"/>
    <p:sldId id="296" r:id="rId9"/>
    <p:sldId id="297" r:id="rId10"/>
    <p:sldId id="299" r:id="rId11"/>
    <p:sldId id="311" r:id="rId12"/>
    <p:sldId id="307" r:id="rId13"/>
    <p:sldId id="306" r:id="rId14"/>
    <p:sldId id="303" r:id="rId15"/>
    <p:sldId id="309" r:id="rId16"/>
    <p:sldId id="313" r:id="rId17"/>
    <p:sldId id="304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D4B80"/>
    <a:srgbClr val="0A7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4F0"/>
          </a:solidFill>
        </a:fill>
      </a:tcStyle>
    </a:wholeTbl>
    <a:band2H>
      <a:tcTxStyle/>
      <a:tcStyle>
        <a:tcBdr/>
        <a:fill>
          <a:solidFill>
            <a:srgbClr val="EEF2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D5CB"/>
          </a:solidFill>
        </a:fill>
      </a:tcStyle>
    </a:wholeTbl>
    <a:band2H>
      <a:tcTxStyle/>
      <a:tcStyle>
        <a:tcBdr/>
        <a:fill>
          <a:solidFill>
            <a:srgbClr val="EAEB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F2DF"/>
          </a:solidFill>
        </a:fill>
      </a:tcStyle>
    </a:wholeTbl>
    <a:band2H>
      <a:tcTxStyle/>
      <a:tcStyle>
        <a:tcBdr/>
        <a:fill>
          <a:solidFill>
            <a:srgbClr val="FAF9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6845" autoAdjust="0"/>
  </p:normalViewPr>
  <p:slideViewPr>
    <p:cSldViewPr snapToGrid="0" snapToObjects="1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3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6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2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2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7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er: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13CA5BE-5D94-F420-80A3-0653493EA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41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589080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768602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</a:t>
            </a:r>
            <a:r>
              <a:rPr lang="en-US" dirty="0"/>
              <a:t>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87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w/ Full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D25FE-1829-F939-CE68-65445B84E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8" r="18681" b="199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797900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844741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</a:t>
            </a:r>
            <a:r>
              <a:rPr lang="en-US" dirty="0"/>
              <a:t>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03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er: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438FF2-DCE9-9D42-B6DA-96B9BAD8916B}"/>
              </a:ext>
            </a:extLst>
          </p:cNvPr>
          <p:cNvGrpSpPr/>
          <p:nvPr userDrawn="1"/>
        </p:nvGrpSpPr>
        <p:grpSpPr>
          <a:xfrm>
            <a:off x="-4067" y="808350"/>
            <a:ext cx="12209092" cy="3813030"/>
            <a:chOff x="-4067" y="326123"/>
            <a:chExt cx="12209092" cy="381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4CFD4D-5162-1C4E-9D27-120D19CF1EA0}"/>
                </a:ext>
              </a:extLst>
            </p:cNvPr>
            <p:cNvSpPr/>
            <p:nvPr userDrawn="1"/>
          </p:nvSpPr>
          <p:spPr>
            <a:xfrm>
              <a:off x="-4067" y="326123"/>
              <a:ext cx="12209092" cy="379753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rayLine">
              <a:extLst>
                <a:ext uri="{FF2B5EF4-FFF2-40B4-BE49-F238E27FC236}">
                  <a16:creationId xmlns:a16="http://schemas.microsoft.com/office/drawing/2014/main" id="{4F5458D2-FA58-1F48-9551-B8379C5E065F}"/>
                </a:ext>
              </a:extLst>
            </p:cNvPr>
            <p:cNvSpPr/>
            <p:nvPr userDrawn="1"/>
          </p:nvSpPr>
          <p:spPr>
            <a:xfrm>
              <a:off x="-4067" y="4139152"/>
              <a:ext cx="12209092" cy="1"/>
            </a:xfrm>
            <a:prstGeom prst="line">
              <a:avLst/>
            </a:prstGeom>
            <a:ln w="57150">
              <a:solidFill>
                <a:srgbClr val="A6A6A6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</p:grp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02CA0A98-92C9-2B47-B836-D60E07DD9F7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6577" y="3367516"/>
            <a:ext cx="4990032" cy="77602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ClrTx/>
              <a:buSzTx/>
              <a:buNone/>
              <a:defRPr sz="1600" b="0"/>
            </a:lvl1pPr>
            <a:lvl2pPr marL="0" indent="458343">
              <a:spcBef>
                <a:spcPts val="300"/>
              </a:spcBef>
              <a:buClrTx/>
              <a:buSzTx/>
              <a:buNone/>
              <a:defRPr sz="1600" b="1"/>
            </a:lvl2pPr>
            <a:lvl3pPr marL="0" indent="916686">
              <a:spcBef>
                <a:spcPts val="300"/>
              </a:spcBef>
              <a:buClrTx/>
              <a:buSzTx/>
              <a:buNone/>
              <a:defRPr sz="1600" b="1"/>
            </a:lvl3pPr>
            <a:lvl4pPr indent="1375028">
              <a:spcBef>
                <a:spcPts val="300"/>
              </a:spcBef>
              <a:buClrTx/>
              <a:buFontTx/>
              <a:defRPr sz="1600" b="1"/>
            </a:lvl4pPr>
            <a:lvl5pPr marL="0" indent="1833372">
              <a:spcBef>
                <a:spcPts val="300"/>
              </a:spcBef>
              <a:buClrTx/>
              <a:buSzTx/>
              <a:buNone/>
              <a:defRPr sz="1600" b="1"/>
            </a:lvl5pPr>
          </a:lstStyle>
          <a:p>
            <a:r>
              <a:rPr lang="en-US" dirty="0"/>
              <a:t>Body text</a:t>
            </a:r>
            <a:endParaRPr dirty="0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FDE9B4BA-88F1-9741-A5D0-7D239508C182}"/>
              </a:ext>
            </a:extLst>
          </p:cNvPr>
          <p:cNvSpPr txBox="1"/>
          <p:nvPr userDrawn="1"/>
        </p:nvSpPr>
        <p:spPr>
          <a:xfrm>
            <a:off x="10227051" y="6527630"/>
            <a:ext cx="243840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dirty="0"/>
              <a:t>© 20</a:t>
            </a:r>
            <a:r>
              <a:rPr lang="en-US" dirty="0"/>
              <a:t>25</a:t>
            </a:r>
            <a:r>
              <a:rPr dirty="0"/>
              <a:t> The MathWorks, Inc.</a:t>
            </a:r>
          </a:p>
        </p:txBody>
      </p:sp>
      <p:sp>
        <p:nvSpPr>
          <p:cNvPr id="10" name="Confidential">
            <a:extLst>
              <a:ext uri="{FF2B5EF4-FFF2-40B4-BE49-F238E27FC236}">
                <a16:creationId xmlns:a16="http://schemas.microsoft.com/office/drawing/2014/main" id="{4D1745EA-8BAB-694B-B8F4-4447616A5E19}"/>
              </a:ext>
            </a:extLst>
          </p:cNvPr>
          <p:cNvSpPr txBox="1"/>
          <p:nvPr userDrawn="1"/>
        </p:nvSpPr>
        <p:spPr>
          <a:xfrm>
            <a:off x="165101" y="6526334"/>
            <a:ext cx="2032001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>
            <a:lvl1pPr>
              <a:defRPr sz="1100" spc="120">
                <a:solidFill>
                  <a:srgbClr val="FFFFFF"/>
                </a:solidFill>
              </a:defRPr>
            </a:lvl1pPr>
          </a:lstStyle>
          <a:p>
            <a:r>
              <a:t>CONFIDENTIAL</a:t>
            </a:r>
          </a:p>
        </p:txBody>
      </p:sp>
      <p:pic>
        <p:nvPicPr>
          <p:cNvPr id="12" name="Logo" descr="Logo">
            <a:extLst>
              <a:ext uri="{FF2B5EF4-FFF2-40B4-BE49-F238E27FC236}">
                <a16:creationId xmlns:a16="http://schemas.microsoft.com/office/drawing/2014/main" id="{E3CFEE4C-90A1-0741-8043-0564349F2B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5886" y="348510"/>
            <a:ext cx="1620666" cy="32059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909605AD-1516-7344-8865-5A74B00B4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577" y="1272011"/>
            <a:ext cx="4990032" cy="15164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A85B6-923F-A8DA-73E2-2AE6A5E76A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8416" y="1200429"/>
            <a:ext cx="7115644" cy="307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Agenda w/ Text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2233621"/>
            <a:ext cx="5775302" cy="211498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Title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64088" y="1364105"/>
            <a:ext cx="2915250" cy="38540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spcBef>
                <a:spcPts val="2000"/>
              </a:spcBef>
              <a:buClr>
                <a:srgbClr val="125687"/>
              </a:buClr>
              <a:buSzPct val="100000"/>
              <a:buNone/>
              <a:defRPr sz="2800">
                <a:solidFill>
                  <a:schemeClr val="accent3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8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Agenda w/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64088" y="1364105"/>
            <a:ext cx="2915250" cy="38540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spcBef>
                <a:spcPts val="2000"/>
              </a:spcBef>
              <a:buClr>
                <a:srgbClr val="125687"/>
              </a:buClr>
              <a:buSzPct val="100000"/>
              <a:buNone/>
              <a:defRPr sz="2800">
                <a:solidFill>
                  <a:schemeClr val="accent3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  <a:endParaRPr dirty="0"/>
          </a:p>
        </p:txBody>
      </p:sp>
      <p:pic>
        <p:nvPicPr>
          <p:cNvPr id="6" name="Picture 5" descr="A black background with white text and blue and orange letters&#10;&#10;Description automatically generated">
            <a:extLst>
              <a:ext uri="{FF2B5EF4-FFF2-40B4-BE49-F238E27FC236}">
                <a16:creationId xmlns:a16="http://schemas.microsoft.com/office/drawing/2014/main" id="{76D65014-5EEC-4A74-D2D8-5B8822B120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2" y="1857951"/>
            <a:ext cx="7038109" cy="30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2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79685" y="1600200"/>
            <a:ext cx="10899517" cy="3991131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B585D-FC75-F892-D468-E106951A1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Text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: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onfidential"/>
          <p:cNvSpPr txBox="1"/>
          <p:nvPr/>
        </p:nvSpPr>
        <p:spPr>
          <a:xfrm>
            <a:off x="8809221" y="6454059"/>
            <a:ext cx="29464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200" spc="120">
                <a:solidFill>
                  <a:srgbClr val="808080"/>
                </a:solidFill>
              </a:defRPr>
            </a:pPr>
            <a:r>
              <a:rPr dirty="0"/>
              <a:t>CONFIDENTIAL</a:t>
            </a:r>
            <a:endParaRPr spc="100" dirty="0"/>
          </a:p>
        </p:txBody>
      </p:sp>
      <p:pic>
        <p:nvPicPr>
          <p:cNvPr id="80" name="Logo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338" y="72138"/>
            <a:ext cx="1327517" cy="36027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Line"/>
          <p:cNvSpPr/>
          <p:nvPr/>
        </p:nvSpPr>
        <p:spPr>
          <a:xfrm rot="10800000" flipV="1">
            <a:off x="227830" y="224986"/>
            <a:ext cx="10298732" cy="21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97" y="21600"/>
                </a:lnTo>
              </a:path>
            </a:pathLst>
          </a:custGeom>
          <a:ln w="12700">
            <a:solidFill>
              <a:srgbClr val="0071AB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19400"/>
            <a:ext cx="5080002" cy="3200400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buClr>
                <a:srgbClr val="125687"/>
              </a:buClr>
              <a:buSzPct val="100000"/>
              <a:defRPr sz="1800"/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/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/>
            </a:lvl3pPr>
            <a:lvl4pPr>
              <a:spcBef>
                <a:spcPts val="400"/>
              </a:spcBef>
              <a:buClr>
                <a:srgbClr val="125687"/>
              </a:buClr>
              <a:defRPr sz="1800"/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4" name="Headlines"/>
          <p:cNvSpPr>
            <a:spLocks noGrp="1"/>
          </p:cNvSpPr>
          <p:nvPr>
            <p:ph type="body" sz="quarter" idx="13"/>
          </p:nvPr>
        </p:nvSpPr>
        <p:spPr>
          <a:xfrm>
            <a:off x="609599" y="1600200"/>
            <a:ext cx="5080003" cy="8382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ClrTx/>
              <a:buSzTx/>
              <a:buNone/>
              <a:defRPr sz="2000" b="1"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24CB4-CBA0-388F-AD2A-6BAEECB63F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94" y="6327077"/>
            <a:ext cx="1892156" cy="532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w/ Full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his phone&#10;&#10;Description automatically generated">
            <a:extLst>
              <a:ext uri="{FF2B5EF4-FFF2-40B4-BE49-F238E27FC236}">
                <a16:creationId xmlns:a16="http://schemas.microsoft.com/office/drawing/2014/main" id="{67BD6DFB-7073-67C6-F906-CEDFB005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3" r="19864" b="1354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>
            <a:extLst>
              <a:ext uri="{FF2B5EF4-FFF2-40B4-BE49-F238E27FC236}">
                <a16:creationId xmlns:a16="http://schemas.microsoft.com/office/drawing/2014/main" id="{4E9779CE-50FA-EE6D-A83C-734853C95B5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61131" y="2933700"/>
            <a:ext cx="10069738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78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w/ Half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BD6DFB-7073-67C6-F906-CEDFB005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8000"/>
          </a:blip>
          <a:srcRect l="17534" r="31456" b="13922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>
            <a:extLst>
              <a:ext uri="{FF2B5EF4-FFF2-40B4-BE49-F238E27FC236}">
                <a16:creationId xmlns:a16="http://schemas.microsoft.com/office/drawing/2014/main" id="{4E9779CE-50FA-EE6D-A83C-734853C95B5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61131" y="2933700"/>
            <a:ext cx="10069738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91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123567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More Text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294314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26026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/>
        </p:nvSpPr>
        <p:spPr>
          <a:xfrm>
            <a:off x="8809221" y="6454059"/>
            <a:ext cx="29464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200" spc="120">
                <a:solidFill>
                  <a:srgbClr val="808080"/>
                </a:solidFill>
              </a:defRPr>
            </a:pPr>
            <a:r>
              <a:rPr dirty="0"/>
              <a:t>CONFIDENTIAL</a:t>
            </a:r>
            <a:endParaRPr spc="100" dirty="0"/>
          </a:p>
        </p:txBody>
      </p:sp>
      <p:pic>
        <p:nvPicPr>
          <p:cNvPr id="4" name="Logo" descr="Logo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9338" y="72138"/>
            <a:ext cx="1327517" cy="36027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/>
          <p:cNvSpPr/>
          <p:nvPr/>
        </p:nvSpPr>
        <p:spPr>
          <a:xfrm rot="10800000" flipV="1">
            <a:off x="227830" y="224986"/>
            <a:ext cx="10298732" cy="21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97" y="21600"/>
                </a:lnTo>
              </a:path>
            </a:pathLst>
          </a:custGeom>
          <a:ln w="12700">
            <a:solidFill>
              <a:srgbClr val="0071AB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9601" y="457200"/>
            <a:ext cx="107696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10769601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22B53-23A1-7A68-A2CE-E9BCEE16F27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94" y="6327077"/>
            <a:ext cx="1892156" cy="5321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0" r:id="rId3"/>
    <p:sldLayoutId id="2147483671" r:id="rId4"/>
    <p:sldLayoutId id="2147483650" r:id="rId5"/>
    <p:sldLayoutId id="2147483654" r:id="rId6"/>
    <p:sldLayoutId id="2147483665" r:id="rId7"/>
    <p:sldLayoutId id="2147483668" r:id="rId8"/>
    <p:sldLayoutId id="2147483667" r:id="rId9"/>
    <p:sldLayoutId id="2147483666" r:id="rId10"/>
    <p:sldLayoutId id="214748366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3756" marR="0" indent="-34375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75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02099" marR="0" indent="-34375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60443" marR="0" indent="-343758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75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5029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Tx/>
        <a:buFont typeface="Wingdings"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26238" marR="0" indent="-39286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66721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25064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83407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41750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D8205F-0CFF-466A-A224-2724A3D59B8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96576" y="3367516"/>
            <a:ext cx="6615324" cy="776021"/>
          </a:xfrm>
        </p:spPr>
        <p:txBody>
          <a:bodyPr lIns="45719" tIns="45720" rIns="45719" bIns="45720" anchor="b">
            <a:normAutofit fontScale="92500"/>
          </a:bodyPr>
          <a:lstStyle/>
          <a:p>
            <a:r>
              <a:rPr lang="en-US" sz="1800" dirty="0">
                <a:latin typeface="Aptos" panose="020B0004020202020204" pitchFamily="34" charset="0"/>
              </a:rPr>
              <a:t>Mohammad Muquit, Ying Liu, Mike Simcock, Paul </a:t>
            </a:r>
            <a:r>
              <a:rPr lang="en-US" sz="1800" dirty="0" err="1">
                <a:latin typeface="Aptos" panose="020B0004020202020204" pitchFamily="34" charset="0"/>
              </a:rPr>
              <a:t>Huxel</a:t>
            </a:r>
            <a:r>
              <a:rPr lang="en-US" sz="1800" dirty="0">
                <a:latin typeface="Aptos" panose="020B0004020202020204" pitchFamily="34" charset="0"/>
              </a:rPr>
              <a:t>, Ted </a:t>
            </a:r>
            <a:r>
              <a:rPr lang="en-US" sz="1800" dirty="0" err="1">
                <a:latin typeface="Aptos" panose="020B0004020202020204" pitchFamily="34" charset="0"/>
              </a:rPr>
              <a:t>Sjodin</a:t>
            </a:r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/>
              </a:rPr>
              <a:t>Jan 21,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AF4C0-8E41-CF25-3A67-61AB1EF3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Train Visual Inspection Models and Deploy on Azure</a:t>
            </a:r>
          </a:p>
        </p:txBody>
      </p:sp>
    </p:spTree>
    <p:extLst>
      <p:ext uri="{BB962C8B-B14F-4D97-AF65-F5344CB8AC3E}">
        <p14:creationId xmlns:p14="http://schemas.microsoft.com/office/powerpoint/2010/main" val="413530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6C3F7-11E5-6BE5-FBF7-749EC26BB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8A7D8-6A3E-0C2C-C3E7-B3942D5D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Set Azure Environment &amp; Deploy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173CC5-8717-B070-D6E6-65DB0D668B3F}"/>
              </a:ext>
            </a:extLst>
          </p:cNvPr>
          <p:cNvGrpSpPr/>
          <p:nvPr/>
        </p:nvGrpSpPr>
        <p:grpSpPr>
          <a:xfrm>
            <a:off x="1573587" y="1274971"/>
            <a:ext cx="2851336" cy="1029327"/>
            <a:chOff x="4445586" y="1050648"/>
            <a:chExt cx="2851336" cy="10293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6A0036-F1A5-9851-5027-0C652FFA4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7267" y="1357780"/>
              <a:ext cx="2773885" cy="7221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C04963-CF84-8AD9-8349-BE8E2A2BD410}"/>
                </a:ext>
              </a:extLst>
            </p:cNvPr>
            <p:cNvSpPr txBox="1"/>
            <p:nvPr/>
          </p:nvSpPr>
          <p:spPr>
            <a:xfrm>
              <a:off x="4445586" y="1050648"/>
              <a:ext cx="2851336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/>
                <a:t>Request by email to appropriate person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C9572-31FB-8793-62C3-03F0789AD1A1}"/>
              </a:ext>
            </a:extLst>
          </p:cNvPr>
          <p:cNvGrpSpPr/>
          <p:nvPr/>
        </p:nvGrpSpPr>
        <p:grpSpPr>
          <a:xfrm>
            <a:off x="1464548" y="4677240"/>
            <a:ext cx="3179122" cy="989229"/>
            <a:chOff x="4508921" y="2819255"/>
            <a:chExt cx="5391145" cy="15430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E5F545E-B88D-9833-75ED-3EC47911E7D8}"/>
                </a:ext>
              </a:extLst>
            </p:cNvPr>
            <p:cNvGrpSpPr/>
            <p:nvPr/>
          </p:nvGrpSpPr>
          <p:grpSpPr>
            <a:xfrm>
              <a:off x="4508921" y="2819255"/>
              <a:ext cx="5391145" cy="1543050"/>
              <a:chOff x="4508921" y="2819255"/>
              <a:chExt cx="5391145" cy="154305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D60C562-67DD-F178-B507-43A7C03EF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8921" y="2819355"/>
                <a:ext cx="2678990" cy="149879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39FF84F-A332-FAED-5A6E-FF7121442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1186" y="2819255"/>
                <a:ext cx="2468880" cy="1543050"/>
              </a:xfrm>
              <a:prstGeom prst="rect">
                <a:avLst/>
              </a:prstGeom>
            </p:spPr>
          </p:pic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37D757-7760-F1C4-FFC9-BD6C870D6FE9}"/>
                </a:ext>
              </a:extLst>
            </p:cNvPr>
            <p:cNvSpPr/>
            <p:nvPr/>
          </p:nvSpPr>
          <p:spPr>
            <a:xfrm>
              <a:off x="4619522" y="3720935"/>
              <a:ext cx="581870" cy="26917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D79192-1D76-10CD-6505-5CCA3AB9C935}"/>
                </a:ext>
              </a:extLst>
            </p:cNvPr>
            <p:cNvSpPr/>
            <p:nvPr/>
          </p:nvSpPr>
          <p:spPr>
            <a:xfrm>
              <a:off x="7550748" y="3703427"/>
              <a:ext cx="581870" cy="26917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804E8B59-7FC2-7663-BFB3-1D2D40118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77" y="2614327"/>
            <a:ext cx="1532744" cy="160119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0B23C5B-3BC0-69B1-DECD-B3B4430CBE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38624" y="2514432"/>
            <a:ext cx="709934" cy="313367"/>
          </a:xfrm>
          <a:prstGeom prst="bentConnector3">
            <a:avLst>
              <a:gd name="adj1" fmla="val 3383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CDC917-560F-9750-6D74-6B099E67FF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86900" y="4261494"/>
            <a:ext cx="492298" cy="21901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3503B-6E02-7BBC-BB5B-2A43BCCED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773" y="577212"/>
            <a:ext cx="3748644" cy="715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9B340B4-2411-BC07-E044-42047DDDE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247" y="1707844"/>
            <a:ext cx="1522983" cy="328770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EE4DB9-72E6-C06D-5E46-ADA713631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8370" y="3929790"/>
            <a:ext cx="2485725" cy="931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43E33F-98DC-FDAB-B992-8384AF6B1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409" y="1474266"/>
            <a:ext cx="1831438" cy="2280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CD5B0A7-B8C6-2724-8463-77AA3895A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0470" y="4944879"/>
            <a:ext cx="2397219" cy="1599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2669012-317F-084A-2B30-599CBCDD452E}"/>
              </a:ext>
            </a:extLst>
          </p:cNvPr>
          <p:cNvCxnSpPr>
            <a:cxnSpLocks/>
            <a:endCxn id="39" idx="3"/>
          </p:cNvCxnSpPr>
          <p:nvPr/>
        </p:nvCxnSpPr>
        <p:spPr>
          <a:xfrm rot="5400000">
            <a:off x="9402386" y="4991327"/>
            <a:ext cx="778468" cy="727861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A0A47E8-0B44-CDFA-9304-A658A2900D4E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 flipV="1">
            <a:off x="8864095" y="3958444"/>
            <a:ext cx="1024096" cy="43721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E2A162-D1D8-DD2A-20FB-84C730FAEC33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>
            <a:off x="8188847" y="2614327"/>
            <a:ext cx="1694554" cy="64347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57EE663-E588-FACE-B63A-FB0F1FF963F0}"/>
              </a:ext>
            </a:extLst>
          </p:cNvPr>
          <p:cNvCxnSpPr>
            <a:cxnSpLocks/>
          </p:cNvCxnSpPr>
          <p:nvPr/>
        </p:nvCxnSpPr>
        <p:spPr>
          <a:xfrm rot="10800000">
            <a:off x="8864095" y="1274972"/>
            <a:ext cx="1024096" cy="967209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9279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3000">
        <p159:morph option="byObject"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337921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36456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97539-011D-4BAE-4E07-AD9EF532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FA9D56-6404-BF2F-FA47-013C6431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App Overview For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CD91E-29EE-8921-FF3A-360B43AD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11" y="1783814"/>
            <a:ext cx="2129135" cy="412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8B159-0992-7513-31D5-5ECD65C8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423" y="1783819"/>
            <a:ext cx="2057687" cy="410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00C69-8F34-E844-CDB9-008289FF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686" y="1783814"/>
            <a:ext cx="2107700" cy="412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400360D-A8DF-C712-A934-7103754F870E}"/>
              </a:ext>
            </a:extLst>
          </p:cNvPr>
          <p:cNvSpPr/>
          <p:nvPr/>
        </p:nvSpPr>
        <p:spPr>
          <a:xfrm>
            <a:off x="6205329" y="3614319"/>
            <a:ext cx="509482" cy="46151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56519-2850-CFE9-B4C3-DC911EE4C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14" y="1783817"/>
            <a:ext cx="2086266" cy="4122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29116C-1CCD-4E11-A700-23059565D7F9}"/>
              </a:ext>
            </a:extLst>
          </p:cNvPr>
          <p:cNvSpPr/>
          <p:nvPr/>
        </p:nvSpPr>
        <p:spPr>
          <a:xfrm>
            <a:off x="3078151" y="3614319"/>
            <a:ext cx="509482" cy="46151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D6DC24B-3976-93D0-AF20-E3FE67E4CD42}"/>
              </a:ext>
            </a:extLst>
          </p:cNvPr>
          <p:cNvSpPr/>
          <p:nvPr/>
        </p:nvSpPr>
        <p:spPr>
          <a:xfrm rot="5400000">
            <a:off x="9150699" y="-867400"/>
            <a:ext cx="244918" cy="4875319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656C9-455C-FD52-8EBD-4B8B04412527}"/>
              </a:ext>
            </a:extLst>
          </p:cNvPr>
          <p:cNvSpPr txBox="1"/>
          <p:nvPr/>
        </p:nvSpPr>
        <p:spPr>
          <a:xfrm>
            <a:off x="1069032" y="1283854"/>
            <a:ext cx="13875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Initial screen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2E7C9-C632-CF13-467A-C057A19EC6BC}"/>
              </a:ext>
            </a:extLst>
          </p:cNvPr>
          <p:cNvSpPr txBox="1"/>
          <p:nvPr/>
        </p:nvSpPr>
        <p:spPr>
          <a:xfrm>
            <a:off x="3682384" y="1283854"/>
            <a:ext cx="23750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Request sent to Azure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56DE1-580A-1767-DAD3-7676086D4765}"/>
              </a:ext>
            </a:extLst>
          </p:cNvPr>
          <p:cNvSpPr txBox="1"/>
          <p:nvPr/>
        </p:nvSpPr>
        <p:spPr>
          <a:xfrm>
            <a:off x="7489337" y="1028728"/>
            <a:ext cx="35676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Reflect Model Outputs from Azure</a:t>
            </a:r>
          </a:p>
        </p:txBody>
      </p:sp>
    </p:spTree>
    <p:extLst>
      <p:ext uri="{BB962C8B-B14F-4D97-AF65-F5344CB8AC3E}">
        <p14:creationId xmlns:p14="http://schemas.microsoft.com/office/powerpoint/2010/main" val="351567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9000">
        <p159:morph option="byObject"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033A9-ACDA-2500-6A97-70D9CF27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C7A90E-E3DE-DB80-E856-37F5A49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1" y="311727"/>
            <a:ext cx="10769601" cy="606829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DCFBC-D909-C5C3-BB03-8AD5C0A301A8}"/>
              </a:ext>
            </a:extLst>
          </p:cNvPr>
          <p:cNvSpPr txBox="1"/>
          <p:nvPr/>
        </p:nvSpPr>
        <p:spPr>
          <a:xfrm>
            <a:off x="3594104" y="1381865"/>
            <a:ext cx="626068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Algorithm developed on MATLAB running backend on Azure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Any frontend application can call using RESTful API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Media2">
            <a:hlinkClick r:id="" action="ppaction://media"/>
            <a:extLst>
              <a:ext uri="{FF2B5EF4-FFF2-40B4-BE49-F238E27FC236}">
                <a16:creationId xmlns:a16="http://schemas.microsoft.com/office/drawing/2014/main" id="{236D4553-2A40-7B9C-1C13-167586D11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98936" y="2768501"/>
            <a:ext cx="7867544" cy="333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7722F-EF36-D98C-FD33-D7E950D3939E}"/>
              </a:ext>
            </a:extLst>
          </p:cNvPr>
          <p:cNvSpPr txBox="1"/>
          <p:nvPr/>
        </p:nvSpPr>
        <p:spPr>
          <a:xfrm>
            <a:off x="6454066" y="781235"/>
            <a:ext cx="643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DMM</a:t>
            </a:r>
          </a:p>
        </p:txBody>
      </p:sp>
      <p:pic>
        <p:nvPicPr>
          <p:cNvPr id="9" name="Media1 - Trim">
            <a:hlinkClick r:id="" action="ppaction://media"/>
            <a:extLst>
              <a:ext uri="{FF2B5EF4-FFF2-40B4-BE49-F238E27FC236}">
                <a16:creationId xmlns:a16="http://schemas.microsoft.com/office/drawing/2014/main" id="{DFD0DCB7-8BFE-2620-D37D-862097F302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224" y="965900"/>
            <a:ext cx="2514600" cy="52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0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4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43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926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2F635-CCE2-2CC4-B4F4-E6C9B19F34A4}"/>
              </a:ext>
            </a:extLst>
          </p:cNvPr>
          <p:cNvSpPr/>
          <p:nvPr/>
        </p:nvSpPr>
        <p:spPr>
          <a:xfrm>
            <a:off x="4196386" y="2181782"/>
            <a:ext cx="3491661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cap="none" spc="0" dirty="0">
                <a:ln/>
                <a:solidFill>
                  <a:schemeClr val="tx2"/>
                </a:solidFill>
                <a:effectLst/>
              </a:rPr>
              <a:t>Thank </a:t>
            </a:r>
          </a:p>
          <a:p>
            <a:pPr algn="ctr"/>
            <a:r>
              <a:rPr lang="en-US" sz="8000" b="1" cap="none" spc="0" dirty="0">
                <a:ln/>
                <a:solidFill>
                  <a:schemeClr val="tx2"/>
                </a:solidFill>
                <a:effectLst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12808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8" y="1364105"/>
            <a:ext cx="3526764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27382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407495" cy="385401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14302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  <a:endParaRPr dirty="0">
              <a:latin typeface="Aptos" panose="020B0004020202020204" pitchFamily="34" charset="0"/>
            </a:endParaRPr>
          </a:p>
        </p:txBody>
      </p:sp>
      <p:pic>
        <p:nvPicPr>
          <p:cNvPr id="4" name="Picture 3" descr="A road with a crack in the middle&#10;&#10;Description automatically generated">
            <a:extLst>
              <a:ext uri="{FF2B5EF4-FFF2-40B4-BE49-F238E27FC236}">
                <a16:creationId xmlns:a16="http://schemas.microsoft.com/office/drawing/2014/main" id="{260BB83A-75AD-A9F1-66DD-A20F6B7F1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09" y="2303441"/>
            <a:ext cx="1859981" cy="330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9A9084-FCC9-19AF-1253-D47FB440627F}"/>
              </a:ext>
            </a:extLst>
          </p:cNvPr>
          <p:cNvGrpSpPr/>
          <p:nvPr/>
        </p:nvGrpSpPr>
        <p:grpSpPr>
          <a:xfrm>
            <a:off x="4602426" y="1427777"/>
            <a:ext cx="2987147" cy="2100110"/>
            <a:chOff x="4228882" y="2406424"/>
            <a:chExt cx="2987147" cy="210011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8D9DA27-BA11-5A71-CEE4-B9206F98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1698" y="3074981"/>
              <a:ext cx="1670585" cy="9479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594211-88F1-F124-AD33-6DF4E144B623}"/>
                </a:ext>
              </a:extLst>
            </p:cNvPr>
            <p:cNvSpPr txBox="1"/>
            <p:nvPr/>
          </p:nvSpPr>
          <p:spPr>
            <a:xfrm>
              <a:off x="4228882" y="2406424"/>
              <a:ext cx="2987147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343535" indent="-343535" algn="ctr"/>
              <a:r>
                <a:rPr lang="en-US" sz="2400" b="1" dirty="0">
                  <a:solidFill>
                    <a:schemeClr val="tx2"/>
                  </a:solidFill>
                  <a:latin typeface="Aptos" panose="020B0004020202020204" pitchFamily="34" charset="0"/>
                </a:rPr>
                <a:t>Development Model</a:t>
              </a:r>
            </a:p>
            <a:p>
              <a:pPr marL="343535" indent="-343535" algn="ctr"/>
              <a:r>
                <a:rPr lang="en-US" sz="1600" dirty="0">
                  <a:latin typeface="Aptos" panose="020B0004020202020204" pitchFamily="34" charset="0"/>
                </a:rPr>
                <a:t>Anomaly Detector AI Model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A9E0DF-AD20-698F-F9F6-ACAB0986B992}"/>
                </a:ext>
              </a:extLst>
            </p:cNvPr>
            <p:cNvSpPr txBox="1"/>
            <p:nvPr/>
          </p:nvSpPr>
          <p:spPr>
            <a:xfrm>
              <a:off x="4806649" y="3983314"/>
              <a:ext cx="1709942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ptos" panose="020B0004020202020204" pitchFamily="34" charset="0"/>
                </a:rPr>
                <a:t>FCDD Algorithm</a:t>
              </a:r>
            </a:p>
            <a:p>
              <a:pPr algn="ctr"/>
              <a:r>
                <a:rPr lang="en-US" sz="1400" dirty="0" err="1">
                  <a:latin typeface="Aptos" panose="020B0004020202020204" pitchFamily="34" charset="0"/>
                </a:rPr>
                <a:t>GoogleNet</a:t>
              </a:r>
              <a:endParaRPr lang="en-US" sz="14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9320B3-490C-B876-C7FD-8205D0EA4A26}"/>
              </a:ext>
            </a:extLst>
          </p:cNvPr>
          <p:cNvGrpSpPr/>
          <p:nvPr/>
        </p:nvGrpSpPr>
        <p:grpSpPr>
          <a:xfrm>
            <a:off x="8014428" y="2828232"/>
            <a:ext cx="2855991" cy="1857770"/>
            <a:chOff x="7958673" y="3361067"/>
            <a:chExt cx="2855991" cy="18577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B71D5-6210-03E5-58C1-733CFBDAEA63}"/>
                </a:ext>
              </a:extLst>
            </p:cNvPr>
            <p:cNvSpPr txBox="1"/>
            <p:nvPr/>
          </p:nvSpPr>
          <p:spPr>
            <a:xfrm>
              <a:off x="7958673" y="3361067"/>
              <a:ext cx="2855991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343535" indent="-343535" algn="ctr"/>
              <a:r>
                <a:rPr lang="en-US" sz="2400" b="1" dirty="0">
                  <a:solidFill>
                    <a:schemeClr val="tx2"/>
                  </a:solidFill>
                  <a:latin typeface="Aptos" panose="020B0004020202020204" pitchFamily="34" charset="0"/>
                </a:rPr>
                <a:t>Azure Deployment</a:t>
              </a:r>
            </a:p>
            <a:p>
              <a:pPr marL="343535" indent="-343535" algn="ctr"/>
              <a:r>
                <a:rPr lang="en-US" sz="1600" dirty="0">
                  <a:latin typeface="Aptos" panose="020B0004020202020204" pitchFamily="34" charset="0"/>
                </a:rPr>
                <a:t>Docker Image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CC200B-9F12-636F-845B-E7F6EC7C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8932" y="4040616"/>
              <a:ext cx="1738008" cy="5527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A76949-76A0-D70E-8ABA-589EA2088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8755" y="4618678"/>
              <a:ext cx="676369" cy="6001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003C7A1-812C-2BEF-B055-5E8C4680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1914" y="4739276"/>
              <a:ext cx="1696267" cy="35896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79B3EF6-314F-46F6-ED2E-41924B2C689D}"/>
              </a:ext>
            </a:extLst>
          </p:cNvPr>
          <p:cNvSpPr txBox="1"/>
          <p:nvPr/>
        </p:nvSpPr>
        <p:spPr>
          <a:xfrm>
            <a:off x="1114202" y="1597810"/>
            <a:ext cx="305789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u="sng" dirty="0">
                <a:latin typeface="Aptos" panose="020B0004020202020204" pitchFamily="34" charset="0"/>
              </a:rPr>
              <a:t>Example: </a:t>
            </a:r>
          </a:p>
          <a:p>
            <a:r>
              <a:rPr lang="en-US" sz="1800" dirty="0">
                <a:latin typeface="Aptos" panose="020B0004020202020204" pitchFamily="34" charset="0"/>
              </a:rPr>
              <a:t>Detect Road Surface Cracks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3D91D0-D808-AF93-8CDD-4CC027918F14}"/>
              </a:ext>
            </a:extLst>
          </p:cNvPr>
          <p:cNvGrpSpPr/>
          <p:nvPr/>
        </p:nvGrpSpPr>
        <p:grpSpPr>
          <a:xfrm>
            <a:off x="4602426" y="4253598"/>
            <a:ext cx="2582950" cy="1884359"/>
            <a:chOff x="4449391" y="4540400"/>
            <a:chExt cx="2582950" cy="188435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6225B7-7598-D5FB-57FA-24A0A414463C}"/>
                </a:ext>
              </a:extLst>
            </p:cNvPr>
            <p:cNvGrpSpPr/>
            <p:nvPr/>
          </p:nvGrpSpPr>
          <p:grpSpPr>
            <a:xfrm>
              <a:off x="4449391" y="4540400"/>
              <a:ext cx="2582950" cy="1884359"/>
              <a:chOff x="4370145" y="2406732"/>
              <a:chExt cx="2582950" cy="188435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888EC3-3440-71D4-645D-2AB14A92F257}"/>
                  </a:ext>
                </a:extLst>
              </p:cNvPr>
              <p:cNvSpPr txBox="1"/>
              <p:nvPr/>
            </p:nvSpPr>
            <p:spPr>
              <a:xfrm>
                <a:off x="4370145" y="2406732"/>
                <a:ext cx="25829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343535" indent="-343535" algn="ctr"/>
                <a:r>
                  <a:rPr lang="en-US" sz="2400" b="1" dirty="0">
                    <a:solidFill>
                      <a:schemeClr val="tx2"/>
                    </a:solidFill>
                    <a:latin typeface="Aptos" panose="020B0004020202020204" pitchFamily="34" charset="0"/>
                  </a:rPr>
                  <a:t>Inference Demo</a:t>
                </a:r>
              </a:p>
              <a:p>
                <a:pPr marL="343535" indent="-343535" algn="ctr"/>
                <a:r>
                  <a:rPr lang="en-US" sz="1600" dirty="0">
                    <a:latin typeface="Aptos" panose="020B0004020202020204" pitchFamily="34" charset="0"/>
                  </a:rPr>
                  <a:t>RESTful API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5B6790-E6D4-3512-4EB2-124E809FBDB6}"/>
                  </a:ext>
                </a:extLst>
              </p:cNvPr>
              <p:cNvSpPr txBox="1"/>
              <p:nvPr/>
            </p:nvSpPr>
            <p:spPr>
              <a:xfrm>
                <a:off x="4806648" y="3983314"/>
                <a:ext cx="1815747" cy="307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Aptos" panose="020B0004020202020204" pitchFamily="34" charset="0"/>
                  </a:rPr>
                  <a:t>MATLAB on Backend</a:t>
                </a:r>
              </a:p>
            </p:txBody>
          </p:sp>
        </p:grpSp>
        <p:pic>
          <p:nvPicPr>
            <p:cNvPr id="30" name="Graphic 29" descr="Smart Phone outline">
              <a:extLst>
                <a:ext uri="{FF2B5EF4-FFF2-40B4-BE49-F238E27FC236}">
                  <a16:creationId xmlns:a16="http://schemas.microsoft.com/office/drawing/2014/main" id="{28157E5D-5445-1959-F243-37A6C976A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60614" y="5582206"/>
              <a:ext cx="307777" cy="307777"/>
            </a:xfrm>
            <a:prstGeom prst="rect">
              <a:avLst/>
            </a:prstGeom>
          </p:spPr>
        </p:pic>
        <p:pic>
          <p:nvPicPr>
            <p:cNvPr id="32" name="Graphic 31" descr="Cloud Computing outline">
              <a:extLst>
                <a:ext uri="{FF2B5EF4-FFF2-40B4-BE49-F238E27FC236}">
                  <a16:creationId xmlns:a16="http://schemas.microsoft.com/office/drawing/2014/main" id="{80DABA3A-F25F-5F0C-295A-5486748B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1362" y="5166061"/>
              <a:ext cx="1104809" cy="1104809"/>
            </a:xfrm>
            <a:prstGeom prst="rect">
              <a:avLst/>
            </a:prstGeom>
          </p:spPr>
        </p:pic>
      </p:grpSp>
      <p:pic>
        <p:nvPicPr>
          <p:cNvPr id="36" name="Graphic 35" descr="Arrow: Clockwise curve outline">
            <a:extLst>
              <a:ext uri="{FF2B5EF4-FFF2-40B4-BE49-F238E27FC236}">
                <a16:creationId xmlns:a16="http://schemas.microsoft.com/office/drawing/2014/main" id="{28EA39F0-82B9-DF17-5903-721FAA8C01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14137">
            <a:off x="7588851" y="1382091"/>
            <a:ext cx="1507146" cy="1507146"/>
          </a:xfrm>
          <a:prstGeom prst="rect">
            <a:avLst/>
          </a:prstGeom>
        </p:spPr>
      </p:pic>
      <p:pic>
        <p:nvPicPr>
          <p:cNvPr id="37" name="Graphic 36" descr="Arrow: Clockwise curve outline">
            <a:extLst>
              <a:ext uri="{FF2B5EF4-FFF2-40B4-BE49-F238E27FC236}">
                <a16:creationId xmlns:a16="http://schemas.microsoft.com/office/drawing/2014/main" id="{81183B06-A467-A0B2-DE78-3C2492AFDD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752962">
            <a:off x="6948163" y="4237353"/>
            <a:ext cx="1507146" cy="15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0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>
        <p14:reveal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8" y="1364105"/>
            <a:ext cx="3437312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407161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Develop a Crack Detection Model</a:t>
            </a:r>
            <a:endParaRPr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46479-6213-2041-DB6B-7D49DB763852}"/>
              </a:ext>
            </a:extLst>
          </p:cNvPr>
          <p:cNvSpPr txBox="1"/>
          <p:nvPr/>
        </p:nvSpPr>
        <p:spPr>
          <a:xfrm>
            <a:off x="728892" y="1826909"/>
            <a:ext cx="2759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Imager Data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7CCCE-EE79-0CA8-4108-28A283ACB0E0}"/>
              </a:ext>
            </a:extLst>
          </p:cNvPr>
          <p:cNvSpPr txBox="1"/>
          <p:nvPr/>
        </p:nvSpPr>
        <p:spPr>
          <a:xfrm>
            <a:off x="677596" y="4188030"/>
            <a:ext cx="2637900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b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lock image datastore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Crack area mask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augmentation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Data size</a:t>
            </a:r>
          </a:p>
          <a:p>
            <a:pPr lvl="3" indent="0"/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     -Normal: 265</a:t>
            </a:r>
          </a:p>
          <a:p>
            <a:pPr lvl="3" indent="0"/>
            <a:r>
              <a:rPr lang="en-US" sz="1400" dirty="0"/>
              <a:t>      -Crack: 25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9BD17-EA37-1B0C-35B8-36E0B574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225839"/>
            <a:ext cx="2759729" cy="1932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9576C1-713B-0002-79DC-CE022BE404BD}"/>
              </a:ext>
            </a:extLst>
          </p:cNvPr>
          <p:cNvSpPr txBox="1"/>
          <p:nvPr/>
        </p:nvSpPr>
        <p:spPr>
          <a:xfrm>
            <a:off x="4355229" y="1821001"/>
            <a:ext cx="34394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Train Model/Calibrate Detector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8E96A-347E-AFFF-E83D-8E1242B35FBA}"/>
              </a:ext>
            </a:extLst>
          </p:cNvPr>
          <p:cNvSpPr txBox="1"/>
          <p:nvPr/>
        </p:nvSpPr>
        <p:spPr>
          <a:xfrm>
            <a:off x="4238441" y="4283033"/>
            <a:ext cx="371511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FCDD Algorithm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 err="1"/>
              <a:t>GoogleNet</a:t>
            </a:r>
            <a:r>
              <a:rPr lang="en-US" dirty="0"/>
              <a:t> as backbone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Calibrate for anomaly threshold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7C529-152B-A4B9-AB3F-CBD6B6B6C1C8}"/>
              </a:ext>
            </a:extLst>
          </p:cNvPr>
          <p:cNvGrpSpPr/>
          <p:nvPr/>
        </p:nvGrpSpPr>
        <p:grpSpPr>
          <a:xfrm>
            <a:off x="4303757" y="2331007"/>
            <a:ext cx="3580182" cy="1712629"/>
            <a:chOff x="4324826" y="2455610"/>
            <a:chExt cx="3837701" cy="185702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910787-9264-0FC6-D9FD-DF693A3464F2}"/>
                </a:ext>
              </a:extLst>
            </p:cNvPr>
            <p:cNvGrpSpPr/>
            <p:nvPr/>
          </p:nvGrpSpPr>
          <p:grpSpPr>
            <a:xfrm>
              <a:off x="4324826" y="2455610"/>
              <a:ext cx="3791282" cy="1857023"/>
              <a:chOff x="4089608" y="2511557"/>
              <a:chExt cx="3791282" cy="185702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6E98644-06E9-88C1-5220-212201A38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9608" y="2511557"/>
                <a:ext cx="3162851" cy="150906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627F6BB-E7E0-EBBF-D18D-BAE88E8AE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272" y="3322034"/>
                <a:ext cx="2090618" cy="1046546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D98F48-7B71-4073-8737-38C96425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3747" y="2824554"/>
              <a:ext cx="1248780" cy="101148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B56DAA-DD5A-C655-00A2-D901EF08B8C4}"/>
              </a:ext>
            </a:extLst>
          </p:cNvPr>
          <p:cNvSpPr txBox="1"/>
          <p:nvPr/>
        </p:nvSpPr>
        <p:spPr>
          <a:xfrm>
            <a:off x="9184991" y="1755657"/>
            <a:ext cx="20415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Evaluate Detector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8F66B6-F3CC-9D37-43D3-F07A064C2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188" y="2577513"/>
            <a:ext cx="2848944" cy="1580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E92104-25C0-A0B1-43F2-8230CBA1F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468" y="2199908"/>
            <a:ext cx="1540537" cy="11930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AFEC5E-A95D-42CE-313B-469D21975015}"/>
              </a:ext>
            </a:extLst>
          </p:cNvPr>
          <p:cNvSpPr txBox="1"/>
          <p:nvPr/>
        </p:nvSpPr>
        <p:spPr>
          <a:xfrm>
            <a:off x="8509188" y="4188030"/>
            <a:ext cx="20992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Heatmap display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98.3% accuracy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5199B4F-3F53-F3A1-F153-628A95C7CE0F}"/>
              </a:ext>
            </a:extLst>
          </p:cNvPr>
          <p:cNvSpPr/>
          <p:nvPr/>
        </p:nvSpPr>
        <p:spPr>
          <a:xfrm>
            <a:off x="3687991" y="3041400"/>
            <a:ext cx="320634" cy="65314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7B82B70-4D21-C905-1387-0BDE924DC23D}"/>
              </a:ext>
            </a:extLst>
          </p:cNvPr>
          <p:cNvSpPr/>
          <p:nvPr/>
        </p:nvSpPr>
        <p:spPr>
          <a:xfrm>
            <a:off x="8083026" y="3041400"/>
            <a:ext cx="320634" cy="65314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8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7000">
        <p14:reveal/>
      </p:transition>
    </mc:Choice>
    <mc:Fallback xmlns="">
      <p:transition spd="slow" advClick="0"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4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7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8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9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1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7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3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4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21" grpId="0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496579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383542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C657E-7593-A750-D1F2-24076907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>
            <a:extLst>
              <a:ext uri="{FF2B5EF4-FFF2-40B4-BE49-F238E27FC236}">
                <a16:creationId xmlns:a16="http://schemas.microsoft.com/office/drawing/2014/main" id="{5814CE76-80B3-B210-E733-2E50BC920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Workflow for Deploying A Docker Image on Azure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02EAD-CFAF-B487-8467-A7FD33AD6350}"/>
              </a:ext>
            </a:extLst>
          </p:cNvPr>
          <p:cNvSpPr txBox="1"/>
          <p:nvPr/>
        </p:nvSpPr>
        <p:spPr>
          <a:xfrm>
            <a:off x="653144" y="1916669"/>
            <a:ext cx="2468880" cy="3693317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B050"/>
                </a:solidFill>
              </a:rPr>
              <a:t>Set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Environment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05C44-49B5-276F-0136-0AFC498265F9}"/>
              </a:ext>
            </a:extLst>
          </p:cNvPr>
          <p:cNvSpPr txBox="1"/>
          <p:nvPr/>
        </p:nvSpPr>
        <p:spPr>
          <a:xfrm>
            <a:off x="772930" y="3684759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Install Docker Desktop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2C7C-F7D9-0DD7-5E00-592EA60B35DD}"/>
              </a:ext>
            </a:extLst>
          </p:cNvPr>
          <p:cNvSpPr txBox="1"/>
          <p:nvPr/>
        </p:nvSpPr>
        <p:spPr>
          <a:xfrm>
            <a:off x="772930" y="2764165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Get a Docker Account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B8147-DA4A-8C83-C6D5-C76E9FD830A9}"/>
              </a:ext>
            </a:extLst>
          </p:cNvPr>
          <p:cNvSpPr txBox="1"/>
          <p:nvPr/>
        </p:nvSpPr>
        <p:spPr>
          <a:xfrm>
            <a:off x="763745" y="4586328"/>
            <a:ext cx="2216988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Create a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</a:t>
            </a:r>
            <a:r>
              <a:rPr lang="en-US" dirty="0"/>
              <a:t>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epository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 Docker 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6980D-988F-8C5F-709D-2B1AC719C288}"/>
              </a:ext>
            </a:extLst>
          </p:cNvPr>
          <p:cNvSpPr txBox="1"/>
          <p:nvPr/>
        </p:nvSpPr>
        <p:spPr>
          <a:xfrm>
            <a:off x="3432756" y="1916669"/>
            <a:ext cx="2468880" cy="3693317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2"/>
                </a:solidFill>
              </a:rPr>
              <a:t>Create Docker Image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B1565-40CF-D9F5-186F-0F382A09EAE3}"/>
              </a:ext>
            </a:extLst>
          </p:cNvPr>
          <p:cNvSpPr txBox="1"/>
          <p:nvPr/>
        </p:nvSpPr>
        <p:spPr>
          <a:xfrm>
            <a:off x="3555679" y="2323343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Compile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on MATLAB (Local)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D7946-1D20-9CF9-4F25-F52E87274C89}"/>
              </a:ext>
            </a:extLst>
          </p:cNvPr>
          <p:cNvSpPr txBox="1"/>
          <p:nvPr/>
        </p:nvSpPr>
        <p:spPr>
          <a:xfrm>
            <a:off x="3555677" y="3454835"/>
            <a:ext cx="2223027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Tag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Docker Image</a:t>
            </a:r>
            <a:r>
              <a:rPr lang="en-US" dirty="0"/>
              <a:t>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to the Repository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8555F-014B-03CA-D765-013C28CA8908}"/>
              </a:ext>
            </a:extLst>
          </p:cNvPr>
          <p:cNvSpPr txBox="1"/>
          <p:nvPr/>
        </p:nvSpPr>
        <p:spPr>
          <a:xfrm>
            <a:off x="3555678" y="4586328"/>
            <a:ext cx="2223027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Push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to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Repository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4BFC7-5C74-B735-14E9-D6483B628DD3}"/>
              </a:ext>
            </a:extLst>
          </p:cNvPr>
          <p:cNvSpPr txBox="1"/>
          <p:nvPr/>
        </p:nvSpPr>
        <p:spPr>
          <a:xfrm>
            <a:off x="9007931" y="799850"/>
            <a:ext cx="2468880" cy="5355310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2"/>
                </a:solidFill>
              </a:rPr>
              <a:t>Deploy Docker Image on Azure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D30C3-49BD-D249-84E1-F6F7C545BE00}"/>
              </a:ext>
            </a:extLst>
          </p:cNvPr>
          <p:cNvSpPr txBox="1"/>
          <p:nvPr/>
        </p:nvSpPr>
        <p:spPr>
          <a:xfrm>
            <a:off x="9130848" y="2855796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Create a </a:t>
            </a:r>
            <a:r>
              <a:rPr lang="en-US" b="1" dirty="0"/>
              <a:t>Container Instance </a:t>
            </a:r>
            <a:r>
              <a:rPr lang="en-US" dirty="0"/>
              <a:t>of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 Repository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7368B3-6292-D887-A1D3-A53D12CE02C6}"/>
              </a:ext>
            </a:extLst>
          </p:cNvPr>
          <p:cNvSpPr txBox="1"/>
          <p:nvPr/>
        </p:nvSpPr>
        <p:spPr>
          <a:xfrm>
            <a:off x="9130849" y="4011989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Deploy the </a:t>
            </a:r>
            <a:r>
              <a:rPr lang="en-US" b="1" dirty="0"/>
              <a:t>Container Instance </a:t>
            </a:r>
            <a:r>
              <a:rPr lang="en-US" dirty="0"/>
              <a:t>Fetch the </a:t>
            </a:r>
            <a:r>
              <a:rPr lang="en-US" b="1" dirty="0"/>
              <a:t>FQDN 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4A10C7-BEE2-501F-D518-2B0978CFF86C}"/>
              </a:ext>
            </a:extLst>
          </p:cNvPr>
          <p:cNvSpPr txBox="1"/>
          <p:nvPr/>
        </p:nvSpPr>
        <p:spPr>
          <a:xfrm>
            <a:off x="9130853" y="5177449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RESTful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API call to function Using the Azure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FQDN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6413CD0-83F7-7323-9FB7-476558E5CAC4}"/>
              </a:ext>
            </a:extLst>
          </p:cNvPr>
          <p:cNvSpPr/>
          <p:nvPr/>
        </p:nvSpPr>
        <p:spPr>
          <a:xfrm>
            <a:off x="3131209" y="3619840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880C2D7-155B-70B8-8D92-B237AF020383}"/>
              </a:ext>
            </a:extLst>
          </p:cNvPr>
          <p:cNvSpPr/>
          <p:nvPr/>
        </p:nvSpPr>
        <p:spPr>
          <a:xfrm>
            <a:off x="5901636" y="3628753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9C94F5-92B9-8628-EB78-CF7BC152B956}"/>
              </a:ext>
            </a:extLst>
          </p:cNvPr>
          <p:cNvSpPr/>
          <p:nvPr/>
        </p:nvSpPr>
        <p:spPr>
          <a:xfrm>
            <a:off x="8681248" y="3619839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8512A65-F189-A8B3-39EC-A4E927F77B15}"/>
              </a:ext>
            </a:extLst>
          </p:cNvPr>
          <p:cNvSpPr/>
          <p:nvPr/>
        </p:nvSpPr>
        <p:spPr>
          <a:xfrm rot="5400000">
            <a:off x="1742317" y="3405049"/>
            <a:ext cx="25984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9BE9A39-624D-467C-CC58-547AF483270C}"/>
              </a:ext>
            </a:extLst>
          </p:cNvPr>
          <p:cNvSpPr/>
          <p:nvPr/>
        </p:nvSpPr>
        <p:spPr>
          <a:xfrm rot="5400000">
            <a:off x="1751030" y="4308810"/>
            <a:ext cx="242414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93F0E71-FBD5-60DA-BD83-CEAD83A8908E}"/>
              </a:ext>
            </a:extLst>
          </p:cNvPr>
          <p:cNvSpPr/>
          <p:nvPr/>
        </p:nvSpPr>
        <p:spPr>
          <a:xfrm rot="5400000">
            <a:off x="4571418" y="3215579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36E87F1-7837-0F14-35DD-9AD2383E3A53}"/>
              </a:ext>
            </a:extLst>
          </p:cNvPr>
          <p:cNvSpPr/>
          <p:nvPr/>
        </p:nvSpPr>
        <p:spPr>
          <a:xfrm rot="5400000">
            <a:off x="4571417" y="4347070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053331B-EB6E-0191-3B9A-070885E80B96}"/>
              </a:ext>
            </a:extLst>
          </p:cNvPr>
          <p:cNvSpPr/>
          <p:nvPr/>
        </p:nvSpPr>
        <p:spPr>
          <a:xfrm rot="5400000">
            <a:off x="10147749" y="3752070"/>
            <a:ext cx="1892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0201871-EB51-6AD7-0D4E-353BD5054AB0}"/>
              </a:ext>
            </a:extLst>
          </p:cNvPr>
          <p:cNvSpPr/>
          <p:nvPr/>
        </p:nvSpPr>
        <p:spPr>
          <a:xfrm rot="5400000">
            <a:off x="10146592" y="4904465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5A8E-A7BF-54D5-3C07-F12814406F16}"/>
              </a:ext>
            </a:extLst>
          </p:cNvPr>
          <p:cNvSpPr txBox="1"/>
          <p:nvPr/>
        </p:nvSpPr>
        <p:spPr>
          <a:xfrm>
            <a:off x="3756564" y="6261053"/>
            <a:ext cx="3870558" cy="276997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If you want to save the microservice in Docker Desktop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B21FB-02F1-D67B-9455-B4A0543D0F05}"/>
              </a:ext>
            </a:extLst>
          </p:cNvPr>
          <p:cNvSpPr txBox="1"/>
          <p:nvPr/>
        </p:nvSpPr>
        <p:spPr>
          <a:xfrm>
            <a:off x="6203183" y="2407287"/>
            <a:ext cx="2452737" cy="2585321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B050"/>
                </a:solidFill>
              </a:rPr>
              <a:t>Set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 Environment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E317A-699C-4539-3D8E-92763C23AE4C}"/>
              </a:ext>
            </a:extLst>
          </p:cNvPr>
          <p:cNvSpPr txBox="1"/>
          <p:nvPr/>
        </p:nvSpPr>
        <p:spPr>
          <a:xfrm>
            <a:off x="6313784" y="3068808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Get an Azure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Account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B72C-4666-1D6E-E0E9-42C4FE535C5C}"/>
              </a:ext>
            </a:extLst>
          </p:cNvPr>
          <p:cNvSpPr txBox="1"/>
          <p:nvPr/>
        </p:nvSpPr>
        <p:spPr>
          <a:xfrm>
            <a:off x="6313784" y="3930777"/>
            <a:ext cx="2216988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Create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resource group and a container registry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C4696D-94F2-590B-C866-32A707B14914}"/>
              </a:ext>
            </a:extLst>
          </p:cNvPr>
          <p:cNvSpPr/>
          <p:nvPr/>
        </p:nvSpPr>
        <p:spPr>
          <a:xfrm rot="5400000">
            <a:off x="7355607" y="3679569"/>
            <a:ext cx="1640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50556-5319-26C7-596D-A35A250F246B}"/>
              </a:ext>
            </a:extLst>
          </p:cNvPr>
          <p:cNvSpPr txBox="1"/>
          <p:nvPr/>
        </p:nvSpPr>
        <p:spPr>
          <a:xfrm>
            <a:off x="653144" y="1163679"/>
            <a:ext cx="44909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Lots of small, one-time tasks</a:t>
            </a:r>
            <a:r>
              <a:rPr kumimoji="0" lang="en-US" sz="18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to get started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0A80C-70C1-6460-5F19-F235C1353B0F}"/>
              </a:ext>
            </a:extLst>
          </p:cNvPr>
          <p:cNvSpPr txBox="1"/>
          <p:nvPr/>
        </p:nvSpPr>
        <p:spPr>
          <a:xfrm>
            <a:off x="9130847" y="1428624"/>
            <a:ext cx="2223027" cy="1200327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Push the Docker Image to this container registry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Repository)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6409825-F07A-2552-56CE-FCDB5FECC3DB}"/>
              </a:ext>
            </a:extLst>
          </p:cNvPr>
          <p:cNvSpPr/>
          <p:nvPr/>
        </p:nvSpPr>
        <p:spPr>
          <a:xfrm rot="5400000">
            <a:off x="10160349" y="2606809"/>
            <a:ext cx="1640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24EE0-3E13-F55E-563C-FACE609BBEA6}"/>
              </a:ext>
            </a:extLst>
          </p:cNvPr>
          <p:cNvSpPr txBox="1"/>
          <p:nvPr/>
        </p:nvSpPr>
        <p:spPr>
          <a:xfrm>
            <a:off x="3756562" y="5918732"/>
            <a:ext cx="1923801" cy="276997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One time job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71DDB-22EF-A5E0-2AA2-D1099C30F460}"/>
              </a:ext>
            </a:extLst>
          </p:cNvPr>
          <p:cNvSpPr txBox="1"/>
          <p:nvPr/>
        </p:nvSpPr>
        <p:spPr>
          <a:xfrm>
            <a:off x="5730041" y="5918731"/>
            <a:ext cx="1897079" cy="276997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>
                <a:solidFill>
                  <a:schemeClr val="tx2"/>
                </a:solidFill>
              </a:rPr>
              <a:t>Every time job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4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0">
        <p14:reveal/>
      </p:transition>
    </mc:Choice>
    <mc:Fallback xmlns="">
      <p:transition spd="slow" advClick="0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6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2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7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3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8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4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1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7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82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8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9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21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36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42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7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63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78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84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85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86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 animBg="1"/>
      <p:bldP spid="12" grpId="0" animBg="1"/>
      <p:bldP spid="13" grpId="0" animBg="1"/>
      <p:bldP spid="14" grpId="0" animBg="1"/>
      <p:bldP spid="15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5" grpId="0" animBg="1"/>
      <p:bldP spid="7" grpId="0" animBg="1"/>
      <p:bldP spid="8" grpId="0" animBg="1"/>
      <p:bldP spid="10" grpId="0" animBg="1"/>
      <p:bldP spid="17" grpId="0" animBg="1"/>
      <p:bldP spid="6" grpId="0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DB028-B53E-A98C-3469-92DE7A8A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38CCB8-6201-6C16-4ABA-D0E27773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Set Docker Environment/ Create Docker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F0DA77-8419-3D61-608A-5ECF3594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27" y="1436765"/>
            <a:ext cx="1592162" cy="1524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408262-0D67-71FC-1339-811BE16D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76" y="3283077"/>
            <a:ext cx="2365549" cy="1711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812748-8EFF-6C73-CE4A-45E992BB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65" y="5281011"/>
            <a:ext cx="4363704" cy="883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406E91-7EEF-DBAE-FCEC-BA5F5287B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49" y="2260270"/>
            <a:ext cx="1505496" cy="2253479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E086830-0FAE-D501-F337-A5B7EBF15C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0204" y="4686520"/>
            <a:ext cx="848723" cy="3402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1E6916B-B1E5-C45C-B1B0-9C43DFD52F9D}"/>
              </a:ext>
            </a:extLst>
          </p:cNvPr>
          <p:cNvCxnSpPr>
            <a:cxnSpLocks/>
          </p:cNvCxnSpPr>
          <p:nvPr/>
        </p:nvCxnSpPr>
        <p:spPr>
          <a:xfrm>
            <a:off x="2259097" y="3550923"/>
            <a:ext cx="545079" cy="43522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0BC8DA3-3EF5-3423-3803-608CE29C6E6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259097" y="2199152"/>
            <a:ext cx="1009030" cy="79738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C004B88-B143-7692-C631-BC6AB6EC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840" y="2608613"/>
            <a:ext cx="1510362" cy="2253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D19AAF-6985-AABC-0152-285E927DB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79" y="1607118"/>
            <a:ext cx="4473902" cy="772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5143C3-327B-48FA-EE7F-6DCE1FC8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179" y="5315349"/>
            <a:ext cx="4473686" cy="65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F94F0FD-D104-D8BF-B053-9A06F2F1B472}"/>
              </a:ext>
            </a:extLst>
          </p:cNvPr>
          <p:cNvCxnSpPr>
            <a:cxnSpLocks/>
            <a:stCxn id="47" idx="1"/>
            <a:endCxn id="37" idx="0"/>
          </p:cNvCxnSpPr>
          <p:nvPr/>
        </p:nvCxnSpPr>
        <p:spPr>
          <a:xfrm rot="10800000" flipV="1">
            <a:off x="8792023" y="4162761"/>
            <a:ext cx="809069" cy="1152587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26ECEE09-2C1A-0347-E358-84F0DECA4557}"/>
              </a:ext>
            </a:extLst>
          </p:cNvPr>
          <p:cNvSpPr/>
          <p:nvPr/>
        </p:nvSpPr>
        <p:spPr>
          <a:xfrm>
            <a:off x="9601091" y="3569908"/>
            <a:ext cx="267749" cy="1210722"/>
          </a:xfrm>
          <a:prstGeom prst="leftBrace">
            <a:avLst>
              <a:gd name="adj1" fmla="val 8333"/>
              <a:gd name="adj2" fmla="val 48967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91C09C0-459F-20C3-7912-5A14E978DD0C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8792131" y="2379623"/>
            <a:ext cx="1137515" cy="724859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755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0">
        <p159:morph option="byObject"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heme/theme1.xml><?xml version="1.0" encoding="utf-8"?>
<a:theme xmlns:a="http://schemas.openxmlformats.org/drawingml/2006/main" name="MW_Confidential_widescreen">
  <a:themeElements>
    <a:clrScheme name="MathWorks colors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MW_Confidential_widescree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W_Confidential_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2025-sko-powerpoint-template" id="{9822DE57-F985-6846-A540-B6B9BF49CBEA}" vid="{EB53AC3D-69B9-EA40-AFB1-2A43E792FDDB}"/>
    </a:ext>
  </a:extLst>
</a:theme>
</file>

<file path=ppt/theme/theme2.xml><?xml version="1.0" encoding="utf-8"?>
<a:theme xmlns:a="http://schemas.openxmlformats.org/drawingml/2006/main" name="MW_Confidential_widescreen">
  <a:themeElements>
    <a:clrScheme name="MW_Confidential_widescre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FF00FF"/>
      </a:folHlink>
    </a:clrScheme>
    <a:fontScheme name="MW_Confidential_widescree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W_Confidential_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E74CFFE9D0694AAC83673111002732" ma:contentTypeVersion="8" ma:contentTypeDescription="Create a new document." ma:contentTypeScope="" ma:versionID="5512ec16c3d94bb592ec3773293eda5b">
  <xsd:schema xmlns:xsd="http://www.w3.org/2001/XMLSchema" xmlns:xs="http://www.w3.org/2001/XMLSchema" xmlns:p="http://schemas.microsoft.com/office/2006/metadata/properties" xmlns:ns2="7e12d16b-8c9d-44a7-ba3d-67d01f757d29" targetNamespace="http://schemas.microsoft.com/office/2006/metadata/properties" ma:root="true" ma:fieldsID="ae82d99880094ac6a4807c2293440119" ns2:_="">
    <xsd:import namespace="7e12d16b-8c9d-44a7-ba3d-67d01f757d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12d16b-8c9d-44a7-ba3d-67d01f757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F4CBE9-ABA8-47BF-9BA8-A8BA0DD2F5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12d16b-8c9d-44a7-ba3d-67d01f757d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377748-3FA4-446D-AD64-8D6E5521C7E9}">
  <ds:schemaRefs>
    <ds:schemaRef ds:uri="http://purl.org/dc/elements/1.1/"/>
    <ds:schemaRef ds:uri="7e12d16b-8c9d-44a7-ba3d-67d01f757d29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B11AA45A-19A6-48D7-B0FE-E987DDB818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4174</TotalTime>
  <Words>326</Words>
  <Application>Microsoft Office PowerPoint</Application>
  <PresentationFormat>Widescreen</PresentationFormat>
  <Paragraphs>134</Paragraphs>
  <Slides>14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Wingdings</vt:lpstr>
      <vt:lpstr>MW_Confidential_widescreen</vt:lpstr>
      <vt:lpstr>Train Visual Inspection Models and Deploy on Azure</vt:lpstr>
      <vt:lpstr>PowerPoint Presentation</vt:lpstr>
      <vt:lpstr>PowerPoint Presentation</vt:lpstr>
      <vt:lpstr>Overview</vt:lpstr>
      <vt:lpstr>PowerPoint Presentation</vt:lpstr>
      <vt:lpstr>Develop a Crack Detection Model</vt:lpstr>
      <vt:lpstr>PowerPoint Presentation</vt:lpstr>
      <vt:lpstr>Workflow for Deploying A Docker Image on Azure</vt:lpstr>
      <vt:lpstr>Set Docker Environment/ Create Docker Image</vt:lpstr>
      <vt:lpstr>Set Azure Environment &amp; Deploy</vt:lpstr>
      <vt:lpstr>PowerPoint Presentation</vt:lpstr>
      <vt:lpstr>App Overview For Demo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Kelly</dc:creator>
  <cp:lastModifiedBy>Mohammad Muquit</cp:lastModifiedBy>
  <cp:revision>81</cp:revision>
  <dcterms:modified xsi:type="dcterms:W3CDTF">2025-01-21T23:05:20Z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0x010100ECE74CFFE9D0694AAC83673111002732</vt:lpwstr>
  </property>
  <property fmtid="{D5CDD505-2E9C-101B-9397-08002B2CF9AE}" pid="3" name="MediaServiceImageTags">
    <vt:lpwstr/>
  </property>
</Properties>
</file>